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1"/>
  </p:notesMasterIdLst>
  <p:sldIdLst>
    <p:sldId id="280" r:id="rId2"/>
    <p:sldId id="256" r:id="rId3"/>
    <p:sldId id="258" r:id="rId4"/>
    <p:sldId id="259" r:id="rId5"/>
    <p:sldId id="292" r:id="rId6"/>
    <p:sldId id="260" r:id="rId7"/>
    <p:sldId id="305" r:id="rId8"/>
    <p:sldId id="262" r:id="rId9"/>
    <p:sldId id="293" r:id="rId10"/>
    <p:sldId id="306" r:id="rId11"/>
    <p:sldId id="277" r:id="rId12"/>
    <p:sldId id="283" r:id="rId13"/>
    <p:sldId id="307" r:id="rId14"/>
    <p:sldId id="263" r:id="rId15"/>
    <p:sldId id="284" r:id="rId16"/>
    <p:sldId id="308" r:id="rId17"/>
    <p:sldId id="261" r:id="rId18"/>
    <p:sldId id="285" r:id="rId19"/>
    <p:sldId id="309" r:id="rId20"/>
    <p:sldId id="264" r:id="rId21"/>
    <p:sldId id="290" r:id="rId22"/>
    <p:sldId id="310" r:id="rId23"/>
    <p:sldId id="265" r:id="rId24"/>
    <p:sldId id="291" r:id="rId25"/>
    <p:sldId id="311" r:id="rId26"/>
    <p:sldId id="266" r:id="rId27"/>
    <p:sldId id="286" r:id="rId28"/>
    <p:sldId id="312" r:id="rId29"/>
    <p:sldId id="294" r:id="rId30"/>
    <p:sldId id="304" r:id="rId31"/>
    <p:sldId id="313" r:id="rId32"/>
    <p:sldId id="296" r:id="rId33"/>
    <p:sldId id="314" r:id="rId34"/>
    <p:sldId id="267" r:id="rId35"/>
    <p:sldId id="287" r:id="rId36"/>
    <p:sldId id="278" r:id="rId37"/>
    <p:sldId id="315" r:id="rId38"/>
    <p:sldId id="289" r:id="rId39"/>
    <p:sldId id="268" r:id="rId40"/>
    <p:sldId id="316" r:id="rId41"/>
    <p:sldId id="269" r:id="rId42"/>
    <p:sldId id="279" r:id="rId43"/>
    <p:sldId id="270" r:id="rId44"/>
    <p:sldId id="317" r:id="rId45"/>
    <p:sldId id="271" r:id="rId46"/>
    <p:sldId id="288" r:id="rId47"/>
    <p:sldId id="318" r:id="rId48"/>
    <p:sldId id="297" r:id="rId49"/>
    <p:sldId id="272" r:id="rId50"/>
    <p:sldId id="319" r:id="rId51"/>
    <p:sldId id="298" r:id="rId52"/>
    <p:sldId id="299" r:id="rId53"/>
    <p:sldId id="320" r:id="rId54"/>
    <p:sldId id="301" r:id="rId55"/>
    <p:sldId id="300" r:id="rId56"/>
    <p:sldId id="321" r:id="rId57"/>
    <p:sldId id="302" r:id="rId58"/>
    <p:sldId id="322" r:id="rId59"/>
    <p:sldId id="303" r:id="rId60"/>
  </p:sldIdLst>
  <p:sldSz cx="9144000" cy="5143500" type="screen16x9"/>
  <p:notesSz cx="9144000" cy="6858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D5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8" autoAdjust="0"/>
    <p:restoredTop sz="94587" autoAdjust="0"/>
  </p:normalViewPr>
  <p:slideViewPr>
    <p:cSldViewPr>
      <p:cViewPr varScale="1">
        <p:scale>
          <a:sx n="101" d="100"/>
          <a:sy n="101" d="100"/>
        </p:scale>
        <p:origin x="922" y="67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DCEF25-893C-408C-981E-6EB075ED2F1F}" type="datetimeFigureOut">
              <a:rPr lang="ru-RU" smtClean="0"/>
              <a:t>09.12.2025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E4D666-F04D-4B01-8FB4-8BCBBACB91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81700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E4D666-F04D-4B01-8FB4-8BCBBACB91F6}" type="slidenum">
              <a:rPr lang="ru-RU" smtClean="0"/>
              <a:t>40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88569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E91B98-6686-45D3-BAFD-8EC6FDB82354}" type="datetimeFigureOut">
              <a:rPr lang="ru-RU"/>
              <a:pPr>
                <a:defRPr/>
              </a:pPr>
              <a:t>09.12.2025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1DDE7C-A638-43B2-A6A3-045AA6626B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1595418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378AD8-97F6-4233-A3DE-2E0D293CFAA5}" type="datetimeFigureOut">
              <a:rPr lang="ru-RU"/>
              <a:pPr>
                <a:defRPr/>
              </a:pPr>
              <a:t>09.12.2025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528F16-3E47-417B-ACF9-6780567EB1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4495494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A232E4-642E-4B58-A514-AC5A18BE4DEB}" type="datetimeFigureOut">
              <a:rPr lang="ru-RU"/>
              <a:pPr>
                <a:defRPr/>
              </a:pPr>
              <a:t>09.12.2025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CDB3F9-A2C6-4711-BA0F-F8BB10853B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0906537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EF9C3E-D5B4-4028-AACE-E78506FB43E6}" type="datetimeFigureOut">
              <a:rPr lang="ru-RU"/>
              <a:pPr>
                <a:defRPr/>
              </a:pPr>
              <a:t>09.12.2025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BF6099-848B-42E3-B8C9-D02A98B5A2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3463952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ED64DB-489D-4048-B9CA-F0FA5D1B27A4}" type="datetimeFigureOut">
              <a:rPr lang="ru-RU"/>
              <a:pPr>
                <a:defRPr/>
              </a:pPr>
              <a:t>09.12.2025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20B8A0-5FC0-4241-8D4F-62A9FEAF82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9793169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52764E-8A94-470A-839E-CE77564277EE}" type="datetimeFigureOut">
              <a:rPr lang="ru-RU"/>
              <a:pPr>
                <a:defRPr/>
              </a:pPr>
              <a:t>09.12.2025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268D30-ADB1-4C6E-8D5E-5F6C6AF678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0807626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97BCE1-8ABA-4571-8227-77625B3DD48C}" type="datetimeFigureOut">
              <a:rPr lang="ru-RU"/>
              <a:pPr>
                <a:defRPr/>
              </a:pPr>
              <a:t>09.12.2025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0FA5C0-3E6F-428B-A370-400A86B0F2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1410588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19258B-9089-4864-956D-8137850B0946}" type="datetimeFigureOut">
              <a:rPr lang="ru-RU"/>
              <a:pPr>
                <a:defRPr/>
              </a:pPr>
              <a:t>09.12.2025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5B1B27-6573-4EF3-873D-92948CB1082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7805911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B49684-F348-4B8A-8591-E036059A700F}" type="datetimeFigureOut">
              <a:rPr lang="ru-RU"/>
              <a:pPr>
                <a:defRPr/>
              </a:pPr>
              <a:t>09.12.2025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A141A4-AB19-41D9-8069-A0B9A11A8D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7664320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5F6517-DD9D-4775-A7EE-1BFFE7C32592}" type="datetimeFigureOut">
              <a:rPr lang="ru-RU"/>
              <a:pPr>
                <a:defRPr/>
              </a:pPr>
              <a:t>09.12.2025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47A215-F97C-4E99-92A9-AEC62F2626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5172488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EA4AE4-B3CC-4B38-941E-37B458A6022E}" type="datetimeFigureOut">
              <a:rPr lang="ru-RU"/>
              <a:pPr>
                <a:defRPr/>
              </a:pPr>
              <a:t>09.12.2025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1D2866-1435-4F53-9985-A0B2E514E3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65236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BBD1734-6E31-44A9-8D5B-D96D0DFE2DF2}" type="datetimeFigureOut">
              <a:rPr lang="ru-RU"/>
              <a:pPr>
                <a:defRPr/>
              </a:pPr>
              <a:t>09.12.2025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53D72AB-7852-4B67-97E2-8D713D3F58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915566"/>
            <a:ext cx="8023422" cy="333466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i="1" dirty="0" smtClean="0">
                <a:solidFill>
                  <a:srgbClr val="FF0000"/>
                </a:solidFill>
                <a:latin typeface="Franklin Gothic Book" pitchFamily="34" charset="0"/>
                <a:cs typeface="+mn-cs"/>
              </a:rPr>
              <a:t>Неметаллические </a:t>
            </a:r>
            <a:r>
              <a:rPr lang="ru-RU" sz="4400" i="1" dirty="0" smtClean="0">
                <a:solidFill>
                  <a:srgbClr val="FF0000"/>
                </a:solidFill>
                <a:latin typeface="Franklin Gothic Book" pitchFamily="34" charset="0"/>
                <a:cs typeface="+mn-cs"/>
              </a:rPr>
              <a:t>материалы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itchFamily="34" charset="0"/>
                <a:cs typeface="+mn-cs"/>
              </a:rPr>
              <a:t>(продолжение)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itchFamily="34" charset="0"/>
                <a:cs typeface="+mn-cs"/>
              </a:rPr>
              <a:t>Группа АЭС 2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itchFamily="34" charset="0"/>
                <a:cs typeface="+mn-cs"/>
              </a:rPr>
              <a:t>Материаловедение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itchFamily="34" charset="0"/>
                <a:cs typeface="+mn-cs"/>
              </a:rPr>
              <a:t>Задание на 10.12.25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itchFamily="34" charset="0"/>
                <a:cs typeface="+mn-cs"/>
              </a:rPr>
              <a:t>Выписать применение всех материалов в виде таблицы</a:t>
            </a:r>
            <a:endParaRPr lang="ru-RU"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Book" pitchFamily="34" charset="0"/>
              <a:cs typeface="+mn-cs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950" y="50800"/>
            <a:ext cx="8856663" cy="51720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i="1" dirty="0">
                <a:latin typeface="Franklin Gothic Book" pitchFamily="34" charset="0"/>
                <a:cs typeface="+mn-cs"/>
              </a:rPr>
              <a:t>         Понятие </a:t>
            </a:r>
            <a:r>
              <a:rPr lang="ru-RU" sz="2200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неметаллические материалы</a:t>
            </a:r>
            <a:r>
              <a:rPr lang="ru-RU" sz="2200" i="1" u="sng" dirty="0">
                <a:latin typeface="Franklin Gothic Book" pitchFamily="34" charset="0"/>
                <a:cs typeface="+mn-cs"/>
              </a:rPr>
              <a:t> </a:t>
            </a:r>
            <a:r>
              <a:rPr lang="ru-RU" sz="2200" i="1" dirty="0">
                <a:latin typeface="Franklin Gothic Book" pitchFamily="34" charset="0"/>
                <a:cs typeface="+mn-cs"/>
              </a:rPr>
              <a:t>включает большой ассортимент материалов таких, как </a:t>
            </a:r>
            <a:r>
              <a:rPr lang="ru-RU" sz="2200" b="1" i="1" u="sng" dirty="0">
                <a:latin typeface="Franklin Gothic Book" pitchFamily="34" charset="0"/>
                <a:cs typeface="+mn-cs"/>
              </a:rPr>
              <a:t>пластические массы, композиционные материалы, резиновые материалы, клеи, лакокрасочные покрытия, древесина, а также силикатные стекла, керамика </a:t>
            </a:r>
            <a:r>
              <a:rPr lang="ru-RU" sz="2200" i="1" dirty="0">
                <a:latin typeface="Franklin Gothic Book" pitchFamily="34" charset="0"/>
                <a:cs typeface="+mn-cs"/>
              </a:rPr>
              <a:t>и др.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i="1" dirty="0">
                <a:latin typeface="Franklin Gothic Book" pitchFamily="34" charset="0"/>
                <a:cs typeface="+mn-cs"/>
              </a:rPr>
              <a:t>         Неметаллические материалы являются не только заменителями металлов, но и применяются как самостоятельные, иногда даже незаменимые материалы. Отдельные материалы обладают высокой механической прочностью, легкостью, термической и химической стойкостью, высокими электроизоляционными характеристиками, оптической прозрачностью и т. п. Особо следует отметить технологичность неметаллических материалов.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i="1" dirty="0">
                <a:latin typeface="Franklin Gothic Book" pitchFamily="34" charset="0"/>
                <a:cs typeface="+mn-cs"/>
              </a:rPr>
              <a:t>       Применение неметаллических материалов обеспечивает значительную экономическую эффективность.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200" i="1" dirty="0">
              <a:latin typeface="Franklin Gothic Book" pitchFamily="34" charset="0"/>
              <a:cs typeface="+mn-cs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3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388" y="411163"/>
            <a:ext cx="8785225" cy="31702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i="1" dirty="0">
                <a:latin typeface="Franklin Gothic Book" pitchFamily="34" charset="0"/>
                <a:cs typeface="+mn-cs"/>
              </a:rPr>
              <a:t>         Основой неметаллических материалов являются полимеры, главным образом синтетические. Создателем структурной теории химического строения органических соединений является </a:t>
            </a:r>
            <a:r>
              <a:rPr lang="ru-RU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великий русский химик А. М. Бутлеров</a:t>
            </a:r>
            <a:r>
              <a:rPr lang="ru-RU" sz="2000" i="1" dirty="0">
                <a:latin typeface="Franklin Gothic Book" pitchFamily="34" charset="0"/>
                <a:cs typeface="+mn-cs"/>
              </a:rPr>
              <a:t>. 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i="1" dirty="0">
                <a:latin typeface="Franklin Gothic Book" pitchFamily="34" charset="0"/>
                <a:cs typeface="+mn-cs"/>
              </a:rPr>
              <a:t>        Промышленное производство первых синтетических пластмасс (фенопластов) явилось результатом глубоких исследований, проведенных 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Г. С. Петровым (1907-1914 гг.). </a:t>
            </a:r>
            <a:r>
              <a:rPr lang="ru-RU" sz="2000" i="1" dirty="0">
                <a:latin typeface="Franklin Gothic Book" pitchFamily="34" charset="0"/>
                <a:cs typeface="+mn-cs"/>
              </a:rPr>
              <a:t>Блестящие исследования позволили </a:t>
            </a:r>
            <a:r>
              <a:rPr lang="ru-RU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С. В. Лебедеву</a:t>
            </a:r>
            <a:r>
              <a:rPr lang="ru-RU" sz="2000" i="1" dirty="0">
                <a:latin typeface="Franklin Gothic Book" pitchFamily="34" charset="0"/>
                <a:cs typeface="+mn-cs"/>
              </a:rPr>
              <a:t> впервые в мире осуществить промышленный синтез каучука </a:t>
            </a:r>
            <a:r>
              <a:rPr lang="ru-RU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(1932 г.). Н. Н. Семеновым </a:t>
            </a:r>
            <a:r>
              <a:rPr lang="ru-RU" sz="2000" i="1" dirty="0">
                <a:latin typeface="Franklin Gothic Book" pitchFamily="34" charset="0"/>
                <a:cs typeface="+mn-cs"/>
              </a:rPr>
              <a:t>разработана теория цепных реакций </a:t>
            </a:r>
            <a:r>
              <a:rPr lang="ru-RU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(1930--1940 гг.) </a:t>
            </a:r>
            <a:r>
              <a:rPr lang="ru-RU" sz="2000" i="1" dirty="0">
                <a:latin typeface="Franklin Gothic Book" pitchFamily="34" charset="0"/>
                <a:cs typeface="+mn-cs"/>
              </a:rPr>
              <a:t>и распространена на механизм цепной полимеризации. 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50825" y="484188"/>
            <a:ext cx="8713788" cy="452431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i="1" dirty="0">
                <a:latin typeface="Franklin Gothic Book" pitchFamily="34" charset="0"/>
                <a:cs typeface="+mn-cs"/>
              </a:rPr>
              <a:t>       </a:t>
            </a:r>
            <a:r>
              <a:rPr lang="ru-RU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Пластмассы</a:t>
            </a:r>
            <a:r>
              <a:rPr lang="ru-RU" sz="2000" i="1" dirty="0">
                <a:latin typeface="Franklin Gothic Book" pitchFamily="34" charset="0"/>
                <a:cs typeface="+mn-cs"/>
              </a:rPr>
              <a:t> — распространенный конструкционный материал современной техники. Их широко используют в машиностроении, в электро- и радиотехнике, в строительстве, сельском хозяйстве, медицине и в быту. Из пластмасс изготовляют трубы, зубчатые колеса, подшипники и другие детали машин, электроизоляционные материалы, корпуса приборов и установок и многие бытовые изделия.</a:t>
            </a:r>
            <a:endParaRPr lang="ru-RU" sz="2000" i="1" dirty="0">
              <a:latin typeface="Franklin Gothic Book" pitchFamily="34" charset="0"/>
              <a:ea typeface="Calibri"/>
              <a:cs typeface="Times New Roman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dirty="0">
                <a:latin typeface="Franklin Gothic Book" pitchFamily="34" charset="0"/>
                <a:cs typeface="+mn-cs"/>
              </a:rPr>
              <a:t>     </a:t>
            </a:r>
            <a:r>
              <a:rPr lang="ru-RU" sz="2800" b="1" i="1" u="sng" dirty="0">
                <a:latin typeface="Franklin Gothic Book" pitchFamily="34" charset="0"/>
                <a:cs typeface="+mn-cs"/>
              </a:rPr>
              <a:t>Пластмассами называются материалы, полученные на основе природных или синтетических полимеров, способные под влиянием нагревания и давления формоваться в изделия сложной конфигурации и затем устойчиво сохранять приданную форму.</a:t>
            </a:r>
            <a:endParaRPr lang="ru-RU" sz="2800" b="1" i="1" u="sng" dirty="0">
              <a:latin typeface="Franklin Gothic Book" pitchFamily="34" charset="0"/>
              <a:ea typeface="Calibri"/>
              <a:cs typeface="Times New Roman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i="1" u="sng" dirty="0">
              <a:latin typeface="Franklin Gothic Book" pitchFamily="34" charset="0"/>
              <a:cs typeface="+mn-cs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850" y="411163"/>
            <a:ext cx="8424863" cy="446276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i="1" dirty="0">
                <a:latin typeface="Franklin Gothic Book" pitchFamily="34" charset="0"/>
                <a:cs typeface="+mn-cs"/>
              </a:rPr>
              <a:t>       Пластмассы подразделяются на две группы: термопластичные (обратимые) и термореактивные (необратимые).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i="1" dirty="0">
                <a:latin typeface="Franklin Gothic Book" pitchFamily="34" charset="0"/>
                <a:cs typeface="+mn-cs"/>
              </a:rPr>
              <a:t>      </a:t>
            </a:r>
            <a:r>
              <a:rPr lang="ru-RU" sz="3200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Термопластичные пластмассы</a:t>
            </a:r>
            <a:r>
              <a:rPr lang="ru-RU" sz="3200" i="1" u="sng" dirty="0">
                <a:latin typeface="+mj-lt"/>
                <a:cs typeface="+mn-cs"/>
              </a:rPr>
              <a:t> </a:t>
            </a:r>
            <a:r>
              <a:rPr lang="ru-RU" sz="3200" i="1" u="sng" dirty="0">
                <a:latin typeface="Franklin Gothic Book" pitchFamily="34" charset="0"/>
                <a:cs typeface="+mn-cs"/>
              </a:rPr>
              <a:t>при нагревании и под действием давления переходят в пластическое состояние, не претерпевая коренных химических изменений. </a:t>
            </a:r>
            <a:r>
              <a:rPr lang="ru-RU" sz="2000" i="1" dirty="0">
                <a:latin typeface="Franklin Gothic Book" pitchFamily="34" charset="0"/>
                <a:cs typeface="+mn-cs"/>
              </a:rPr>
              <a:t>Опресованное и затвердевшее изделие можно вновь размягчить и придать ему прежнюю форму. </a:t>
            </a:r>
            <a:r>
              <a:rPr lang="ru-RU" sz="2800" i="1" u="sng" dirty="0">
                <a:latin typeface="Franklin Gothic Book" pitchFamily="34" charset="0"/>
                <a:cs typeface="+mn-cs"/>
              </a:rPr>
              <a:t>К этой группе относятся полиэтилен, полистирол, органическое стекло и др.</a:t>
            </a:r>
            <a:endParaRPr lang="ru-RU" sz="2800" i="1" u="sng" dirty="0">
              <a:latin typeface="Franklin Gothic Book" pitchFamily="34" charset="0"/>
              <a:ea typeface="Calibri"/>
              <a:cs typeface="Times New Roman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7688" y="563563"/>
            <a:ext cx="8137525" cy="230832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Полиэтилен</a:t>
            </a:r>
            <a:r>
              <a:rPr lang="ru-RU" sz="2400" i="1" dirty="0">
                <a:latin typeface="Franklin Gothic Book" pitchFamily="34" charset="0"/>
                <a:cs typeface="+mn-cs"/>
              </a:rPr>
              <a:t> — продукт полимеризации этилена. Характеризуется высокими антикоррозионными и диэлектрическими свойствами. Применяется в виде труб, листов, пленок и т. д. Полиэтилен широко используется как изоляционный материал для проводов и кабелей.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i="1" dirty="0">
              <a:latin typeface="Franklin Gothic Book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517078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22000" b="-2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8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0825" y="484188"/>
            <a:ext cx="8642350" cy="310854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Полистирол</a:t>
            </a:r>
            <a:r>
              <a:rPr lang="ru-RU" sz="2800" i="1" dirty="0">
                <a:latin typeface="Franklin Gothic Book" pitchFamily="34" charset="0"/>
                <a:cs typeface="+mn-cs"/>
              </a:rPr>
              <a:t> является продуктом полимеризации стирола и имеет такие же свойства, как и полиэтилен. Он получается литьем и прессованием и подвергается всем видам механической обработки. Из полистирола вакуумным формованием получают крупногабаритные детали и изделия (детали холодильников, раковин, ванны).</a:t>
            </a:r>
          </a:p>
        </p:txBody>
      </p:sp>
    </p:spTree>
    <p:extLst>
      <p:ext uri="{BB962C8B-B14F-4D97-AF65-F5344CB8AC3E}">
        <p14:creationId xmlns:p14="http://schemas.microsoft.com/office/powerpoint/2010/main" val="144195076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1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088" y="411163"/>
            <a:ext cx="8388350" cy="35394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 pitchFamily="34" charset="0"/>
                <a:cs typeface="Times New Roman" pitchFamily="18" charset="0"/>
              </a:rPr>
              <a:t>Органическое стекло </a:t>
            </a:r>
            <a:r>
              <a:rPr lang="ru-RU" sz="2800" i="1" dirty="0">
                <a:latin typeface="Franklin Gothic Book" pitchFamily="34" charset="0"/>
                <a:ea typeface="Calibri" pitchFamily="34" charset="0"/>
                <a:cs typeface="Times New Roman" pitchFamily="18" charset="0"/>
              </a:rPr>
              <a:t>— термопластичный полимер с высокой светопрозрачностью, значительной прочностью и малой плотностью. Оно легко формуется, сваривается, клеится и обрабатывается резанием. Из органического стекла изготавливают стекла для автомобильных фар и самолетов, стекла часов, детали различных приборов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dirty="0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716490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7000" b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2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8313" y="484188"/>
            <a:ext cx="8135937" cy="440120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i="1" u="sng" dirty="0">
                <a:latin typeface="+mj-lt"/>
                <a:cs typeface="+mn-cs"/>
              </a:rPr>
              <a:t>Термореактивные пластмассы </a:t>
            </a:r>
            <a:r>
              <a:rPr lang="ru-RU" sz="2800" i="1" u="sng" dirty="0">
                <a:latin typeface="Franklin Gothic Book" pitchFamily="34" charset="0"/>
                <a:cs typeface="+mn-cs"/>
              </a:rPr>
              <a:t>под действием теплоты и давлений подвергаются необратимым изменениям. </a:t>
            </a:r>
            <a:r>
              <a:rPr lang="ru-RU" sz="2800" i="1" dirty="0">
                <a:latin typeface="Franklin Gothic Book" pitchFamily="34" charset="0"/>
                <a:cs typeface="+mn-cs"/>
              </a:rPr>
              <a:t>Изделия из них нельзя размягчить и переработать заново.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i="1" dirty="0">
                <a:latin typeface="Franklin Gothic Book" pitchFamily="34" charset="0"/>
                <a:cs typeface="+mn-cs"/>
              </a:rPr>
              <a:t>К этой группе пластмасс относятся</a:t>
            </a:r>
            <a:r>
              <a:rPr lang="ru-RU" sz="2800" b="1" i="1" u="sng" dirty="0">
                <a:latin typeface="Franklin Gothic Book" pitchFamily="34" charset="0"/>
                <a:cs typeface="+mn-cs"/>
              </a:rPr>
              <a:t>, текстолит, гетинакс, стеклопластики и другие материалы</a:t>
            </a:r>
            <a:r>
              <a:rPr lang="ru-RU" sz="2800" i="1" dirty="0">
                <a:latin typeface="Franklin Gothic Book" pitchFamily="34" charset="0"/>
                <a:cs typeface="+mn-cs"/>
              </a:rPr>
              <a:t>. В качестве наполнителя здесь применяются хлопчатобумажная ткань, бумага, асбестовая и стеклянная ткань, древесный шпон.</a:t>
            </a:r>
            <a:endParaRPr lang="ru-RU" sz="2800" i="1" dirty="0">
              <a:latin typeface="Franklin Gothic Book" pitchFamily="34" charset="0"/>
              <a:ea typeface="Calibri"/>
              <a:cs typeface="Times New Roman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dirty="0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650884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1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850" y="411163"/>
            <a:ext cx="8351838" cy="310854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Текстолит </a:t>
            </a:r>
            <a:r>
              <a:rPr lang="ru-RU" sz="2800" i="1" dirty="0">
                <a:latin typeface="Franklin Gothic Book" pitchFamily="34" charset="0"/>
                <a:cs typeface="+mn-cs"/>
              </a:rPr>
              <a:t>изготовляют в виде листов и плит, стержней и труб. Наполнителем служит хлопчатобумажная ткань. Текстолит, обладает высокой стойкостью к вибрациям, хорошими диэлектрическими и антифрикционными свойствами. Из него изготовляют подшипники, шестерни, прокладки, электропанели и щитки.</a:t>
            </a:r>
            <a:endParaRPr lang="ru-RU" sz="2800" dirty="0">
              <a:latin typeface="Franklin Gothic Book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09711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411510"/>
            <a:ext cx="8424863" cy="35394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Гетинакс</a:t>
            </a:r>
            <a:r>
              <a:rPr lang="ru-RU" sz="3200" i="1" dirty="0">
                <a:latin typeface="Franklin Gothic Book" pitchFamily="34" charset="0"/>
                <a:cs typeface="+mn-cs"/>
              </a:rPr>
              <a:t> представляет собой прессованные листы, состоящие из нескольких слоев пропиточной или изоляционной бумаги, пропитанной специальными смолами. Он имеет те же свойства и применение, что и текстолит.</a:t>
            </a:r>
            <a:endParaRPr lang="ru-RU" sz="3200" i="1" dirty="0">
              <a:latin typeface="Franklin Gothic Book" pitchFamily="34" charset="0"/>
              <a:ea typeface="Calibri"/>
              <a:cs typeface="Times New Roman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i="1" dirty="0">
              <a:latin typeface="Franklin Gothic Book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91466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1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288" y="484188"/>
            <a:ext cx="8497887" cy="35394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Стеклопластики</a:t>
            </a:r>
            <a:r>
              <a:rPr lang="ru-RU" sz="2800" i="1" dirty="0">
                <a:latin typeface="Franklin Gothic Book" pitchFamily="34" charset="0"/>
                <a:cs typeface="+mn-cs"/>
              </a:rPr>
              <a:t> — слоистые материалы, содержащие стекловолокнистый наполнитель и смолу. Для повышения химической и вибрационной стойкости вместо стеклянных волокон применяют полиэфирные (лавсан). Стеклопластики используют в судостроении и машиностроении, при изготовлении различных емкостей, в качестве облицовочных материалов.</a:t>
            </a:r>
          </a:p>
        </p:txBody>
      </p:sp>
    </p:spTree>
    <p:extLst>
      <p:ext uri="{BB962C8B-B14F-4D97-AF65-F5344CB8AC3E}">
        <p14:creationId xmlns:p14="http://schemas.microsoft.com/office/powerpoint/2010/main" val="40784713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5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288" y="411163"/>
            <a:ext cx="8353425" cy="483209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i="1" dirty="0">
                <a:latin typeface="+mj-lt"/>
                <a:cs typeface="+mn-cs"/>
              </a:rPr>
              <a:t>Резина </a:t>
            </a:r>
            <a:r>
              <a:rPr lang="ru-RU" sz="2800" i="1" dirty="0">
                <a:latin typeface="Franklin Gothic Book" pitchFamily="34" charset="0"/>
                <a:cs typeface="+mn-cs"/>
              </a:rPr>
              <a:t>— материал, обладающий высокой эластичностью (удлинение при растяжении достигает 700—800%) и прочностью. Это делает резину незаменимой для изготовления пневматических шин на автотранспорте, гибких шлангов, ремней, прокладок и т. п. Изготовляют резину из натурального и синтетического каучука, смешивая его с серой и наполнителями (сажа, мел, каолин) и подвергая нагреванию до температуры около 140° (вулканизация).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i="1" dirty="0">
              <a:latin typeface="Franklin Gothic Book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774124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9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388" y="268288"/>
            <a:ext cx="8785225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i="1" dirty="0">
                <a:latin typeface="Franklin Gothic Book" pitchFamily="34" charset="0"/>
                <a:cs typeface="+mn-cs"/>
              </a:rPr>
              <a:t>При большом содержании серы в каучуке (до 45%) из него получают </a:t>
            </a:r>
            <a:r>
              <a:rPr lang="ru-RU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эбонит</a:t>
            </a:r>
            <a:r>
              <a:rPr lang="ru-RU" sz="2800" i="1" dirty="0">
                <a:latin typeface="Franklin Gothic Book" pitchFamily="34" charset="0"/>
                <a:cs typeface="+mn-cs"/>
              </a:rPr>
              <a:t> — прекрасный электроизолирующий и химически стойкий материал, из которого изготовляют банки для аккумуляторов, изоляционные трубки, детали электрических приборов и т. п.</a:t>
            </a:r>
          </a:p>
        </p:txBody>
      </p:sp>
    </p:spTree>
    <p:extLst>
      <p:ext uri="{BB962C8B-B14F-4D97-AF65-F5344CB8AC3E}">
        <p14:creationId xmlns:p14="http://schemas.microsoft.com/office/powerpoint/2010/main" val="402106317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4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5763" y="555625"/>
            <a:ext cx="8362950" cy="267765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Абразивные материалы </a:t>
            </a:r>
            <a:r>
              <a:rPr lang="ru-RU" sz="2800" i="1" u="sng" dirty="0">
                <a:latin typeface="Franklin Gothic Book" pitchFamily="34" charset="0"/>
                <a:cs typeface="+mn-cs"/>
              </a:rPr>
              <a:t>— это твердые горные породы и минералы, которые применяют при обработке конструкционных материалов. Их делят на природные (алмаз, корунд, кварц) и искусственные (синтетический алмаз, электрокорунд, карбид кремния.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15489" y="3363838"/>
            <a:ext cx="8496300" cy="16303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i="1" dirty="0">
                <a:latin typeface="Franklin Gothic Book" pitchFamily="34" charset="0"/>
                <a:cs typeface="+mn-cs"/>
              </a:rPr>
              <a:t>На основе измельчения абразивных материалов (зерен) получают </a:t>
            </a:r>
            <a:r>
              <a:rPr lang="ru-RU" sz="2000" i="1" dirty="0">
                <a:latin typeface="+mj-lt"/>
                <a:cs typeface="+mn-cs"/>
              </a:rPr>
              <a:t>абразивные инструменты</a:t>
            </a:r>
            <a:r>
              <a:rPr lang="ru-RU" sz="2000" i="1" dirty="0">
                <a:latin typeface="Franklin Gothic Book" pitchFamily="34" charset="0"/>
                <a:cs typeface="+mn-cs"/>
              </a:rPr>
              <a:t>— шлифовальные шкурки и шлифовальные круги. С помощью абразивных инструментов выполняют такие операции, как шлифование, доводка, полирование.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dirty="0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225255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0000" b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850" y="73942"/>
            <a:ext cx="8424863" cy="50180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Абразивные инструменты </a:t>
            </a:r>
            <a:r>
              <a:rPr lang="ru-RU" sz="2000" i="1" dirty="0">
                <a:latin typeface="Franklin Gothic Book" pitchFamily="34" charset="0"/>
                <a:cs typeface="+mn-cs"/>
              </a:rPr>
              <a:t>характеризуются зернистостью и твердостью, а также структурой, видом связки и формой.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Зернистость</a:t>
            </a:r>
            <a:r>
              <a:rPr lang="ru-RU" sz="2000" i="1" dirty="0">
                <a:latin typeface="Franklin Gothic Book" pitchFamily="34" charset="0"/>
                <a:cs typeface="+mn-cs"/>
              </a:rPr>
              <a:t> указывает на размер режущих зерен, применяемых в данном инструменте..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Твердость</a:t>
            </a:r>
            <a:r>
              <a:rPr lang="ru-RU" sz="2000" i="1" dirty="0">
                <a:latin typeface="Franklin Gothic Book" pitchFamily="34" charset="0"/>
                <a:cs typeface="+mn-cs"/>
              </a:rPr>
              <a:t> характеризует прочность удержания абразивных зерен в инструменте при помощи связки.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Структура</a:t>
            </a:r>
            <a:r>
              <a:rPr lang="ru-RU" sz="2000" i="1" dirty="0">
                <a:latin typeface="Franklin Gothic Book" pitchFamily="34" charset="0"/>
                <a:cs typeface="+mn-cs"/>
              </a:rPr>
              <a:t> определяется соотношением объемов абразивных зерен, связки и пор.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Связка</a:t>
            </a:r>
            <a:r>
              <a:rPr lang="ru-RU" sz="2000" i="1" dirty="0">
                <a:latin typeface="Franklin Gothic Book" pitchFamily="34" charset="0"/>
                <a:cs typeface="+mn-cs"/>
              </a:rPr>
              <a:t> представляет собой материал, скрепляющий зерна абразива для получения круга соответствующей формы и размеров. Связка удерживает зерна до их затупления, обеспечивая тем самым самозатачиваемость круга. Различают следующие связки: керамическая .(К), бакелитовая (Б), вулканитовая (В) и др.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i="1" dirty="0">
                <a:latin typeface="Franklin Gothic Book" pitchFamily="34" charset="0"/>
                <a:cs typeface="+mn-cs"/>
              </a:rPr>
              <a:t>В зависимости от формы шлифовальные круги делятся на цилиндрические (гладкие и профильные), дисковые, чашечные, тарельчатые и др.</a:t>
            </a:r>
            <a:endParaRPr lang="ru-RU" sz="2000" dirty="0">
              <a:latin typeface="Franklin Gothic Book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76399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4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20000" b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>
            <a:spLocks noChangeArrowheads="1"/>
          </p:cNvSpPr>
          <p:nvPr/>
        </p:nvSpPr>
        <p:spPr bwMode="auto">
          <a:xfrm>
            <a:off x="323528" y="0"/>
            <a:ext cx="8640763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sz="2800" i="1" u="sng" dirty="0">
                <a:latin typeface="Franklin Gothic Book" pitchFamily="34" charset="0"/>
              </a:rPr>
              <a:t>Для герметизации, а также тепло-и </a:t>
            </a:r>
            <a:r>
              <a:rPr lang="ru-RU" sz="2800" i="1" u="sng" dirty="0" err="1">
                <a:latin typeface="Franklin Gothic Book" pitchFamily="34" charset="0"/>
              </a:rPr>
              <a:t>электроизоляции</a:t>
            </a:r>
            <a:r>
              <a:rPr lang="ru-RU" sz="2800" i="1" u="sng" dirty="0">
                <a:latin typeface="Franklin Gothic Book" pitchFamily="34" charset="0"/>
              </a:rPr>
              <a:t> разъемных частей механизмов и машин используют самые различные прокладки. Материалом для прокладок служит бумага, картон, резина, асбест, войлок и др.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3528" y="2246769"/>
            <a:ext cx="8353425" cy="30469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Бумагу и картон </a:t>
            </a:r>
            <a:r>
              <a:rPr lang="ru-RU" sz="2400" i="1" u="sng" dirty="0">
                <a:latin typeface="Franklin Gothic Book" pitchFamily="34" charset="0"/>
                <a:cs typeface="+mn-cs"/>
              </a:rPr>
              <a:t>применяют для изготовления прокладок, уплотняющих зазоры и устраняющих просачивание смазочных масел. </a:t>
            </a:r>
            <a:r>
              <a:rPr lang="ru-RU" sz="2000" i="1" dirty="0">
                <a:latin typeface="Franklin Gothic Book" pitchFamily="34" charset="0"/>
                <a:cs typeface="+mn-cs"/>
              </a:rPr>
              <a:t>Их используют и как тепло- и электроизоляционные материалы там, где нет высоких температур. Из бумаги, обработанной хлористым цинком, касторовым маслом и глицерином, получают фибру, применяемую для изготовления прокладок. Фибра —диэлектрик. Это материал прочный и стойкий к смазочным маслам, бензину и воде.</a:t>
            </a:r>
            <a:endParaRPr lang="ru-RU" sz="2000" dirty="0">
              <a:latin typeface="Franklin Gothic Book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dirty="0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384331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4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5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8313" y="484188"/>
            <a:ext cx="8351837" cy="7064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i="1" dirty="0">
                <a:latin typeface="Franklin Gothic Book" pitchFamily="34" charset="0"/>
                <a:cs typeface="+mn-cs"/>
              </a:rPr>
              <a:t>Для герметизации соединений деталей применяют прокладки из </a:t>
            </a:r>
            <a:r>
              <a:rPr lang="ru-RU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маслостойкой резины</a:t>
            </a:r>
            <a:r>
              <a:rPr lang="ru-RU" sz="2000" i="1" dirty="0">
                <a:latin typeface="Franklin Gothic Book" pitchFamily="34" charset="0"/>
                <a:cs typeface="+mn-cs"/>
              </a:rPr>
              <a:t>.</a:t>
            </a:r>
            <a:endParaRPr lang="ru-RU" sz="2000" dirty="0">
              <a:latin typeface="Franklin Gothic Book" pitchFamily="34" charset="0"/>
              <a:cs typeface="+mn-cs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850" y="484188"/>
            <a:ext cx="8351838" cy="415498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i="1" dirty="0">
                <a:latin typeface="Franklin Gothic Book" pitchFamily="34" charset="0"/>
                <a:cs typeface="+mn-cs"/>
              </a:rPr>
              <a:t>Широкое применение имеет </a:t>
            </a:r>
            <a:r>
              <a:rPr lang="ru-RU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асбест</a:t>
            </a:r>
            <a:r>
              <a:rPr lang="ru-RU" sz="2400" i="1" dirty="0">
                <a:latin typeface="Franklin Gothic Book" pitchFamily="34" charset="0"/>
                <a:cs typeface="+mn-cs"/>
              </a:rPr>
              <a:t>. Он обладает прочностью, эластичностью, диэлектрическими свойствами, незначительной теплопроводностью и устойчивостью при температурах до 1500 °СГ Асбестовые прокладки применяют в соединениях, подвергающихся нагреву. Кроме того, асбест не поддается воздействию кислот и щелочей. Из асбеста изготовляют огнеупорные прокладки, тормозные ленты и диски, а также его используют в нагревательных устройствах в качестве изолятора (электрические паяльники, плитки) и для приготовления строительных материалов (асбошифер, асбофанера). </a:t>
            </a:r>
          </a:p>
        </p:txBody>
      </p:sp>
    </p:spTree>
    <p:extLst>
      <p:ext uri="{BB962C8B-B14F-4D97-AF65-F5344CB8AC3E}">
        <p14:creationId xmlns:p14="http://schemas.microsoft.com/office/powerpoint/2010/main" val="785470001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6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0825" y="484188"/>
            <a:ext cx="864235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Из асбеста</a:t>
            </a:r>
            <a:r>
              <a:rPr lang="ru-RU" sz="2400" i="1" dirty="0">
                <a:latin typeface="Franklin Gothic Book" pitchFamily="34" charset="0"/>
                <a:cs typeface="+mn-cs"/>
              </a:rPr>
              <a:t>, каучука, минеральных наполнителей и серы получают </a:t>
            </a:r>
            <a:r>
              <a:rPr lang="ru-RU" sz="2400" i="1" dirty="0" smtClean="0">
                <a:latin typeface="Franklin Gothic Book" pitchFamily="34" charset="0"/>
                <a:cs typeface="+mn-cs"/>
              </a:rPr>
              <a:t>п </a:t>
            </a:r>
            <a:r>
              <a:rPr lang="ru-RU" sz="2400" i="1" dirty="0">
                <a:latin typeface="Franklin Gothic Book" pitchFamily="34" charset="0"/>
                <a:cs typeface="+mn-cs"/>
              </a:rPr>
              <a:t>а р о н и т.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i="1" dirty="0">
                <a:latin typeface="Franklin Gothic Book" pitchFamily="34" charset="0"/>
                <a:cs typeface="+mn-cs"/>
              </a:rPr>
              <a:t>Из него делают прокладки для соединений трубопроводов горячего воздуха, пара, газа или щелочных растворов, слабых кислот.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71413" y="2423180"/>
            <a:ext cx="8353177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i="1" dirty="0">
                <a:latin typeface="Franklin Gothic Book" pitchFamily="34" charset="0"/>
                <a:cs typeface="+mn-cs"/>
              </a:rPr>
              <a:t>В качестве прокладок используют также </a:t>
            </a:r>
            <a:r>
              <a:rPr lang="ru-RU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войлок</a:t>
            </a:r>
            <a:r>
              <a:rPr lang="ru-RU" sz="2800" i="1" dirty="0">
                <a:latin typeface="Franklin Gothic Book" pitchFamily="34" charset="0"/>
                <a:cs typeface="+mn-cs"/>
              </a:rPr>
              <a:t>. Это плотный шерстяной материал. Прокладки из войлока предотвращают попадание в соединение посторонних веществ, задерживают смазочные масла, смягчают удары и вибрацию</a:t>
            </a:r>
            <a:endParaRPr lang="ru-RU" sz="2800" dirty="0">
              <a:latin typeface="Franklin Gothic Book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4366466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0825" y="411163"/>
            <a:ext cx="8424863" cy="1939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Краски</a:t>
            </a:r>
            <a:r>
              <a:rPr lang="ru-RU" sz="2000" i="1" dirty="0">
                <a:latin typeface="Franklin Gothic Book" pitchFamily="34" charset="0"/>
                <a:cs typeface="+mn-cs"/>
              </a:rPr>
              <a:t> служат для придания изделиям красивого вида и предохранения от коррозии. Наиболее часто применяются масляные краски и нитрокраски, высыхающие в течение всего нескольких часов. Поверхность изделия перед окраской обязательно должна быть хорошо очищена от окислов, воды, масла и грязи Слой краски на изделие наносится кистью или краскопультом (краскораспылитель).</a:t>
            </a:r>
          </a:p>
        </p:txBody>
      </p:sp>
    </p:spTree>
    <p:extLst>
      <p:ext uri="{BB962C8B-B14F-4D97-AF65-F5344CB8AC3E}">
        <p14:creationId xmlns:p14="http://schemas.microsoft.com/office/powerpoint/2010/main" val="3982601819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250825" y="411163"/>
            <a:ext cx="85693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endParaRPr lang="ru-RU"/>
          </a:p>
        </p:txBody>
      </p:sp>
    </p:spTree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850" y="195486"/>
            <a:ext cx="8424863" cy="452431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Масла</a:t>
            </a:r>
            <a:r>
              <a:rPr lang="ru-RU" sz="2400" i="1" dirty="0">
                <a:latin typeface="+mj-lt"/>
                <a:cs typeface="+mn-cs"/>
              </a:rPr>
              <a:t>. </a:t>
            </a:r>
            <a:r>
              <a:rPr lang="ru-RU" sz="2400" i="1" dirty="0">
                <a:latin typeface="Franklin Gothic Book" pitchFamily="34" charset="0"/>
                <a:cs typeface="+mn-cs"/>
              </a:rPr>
              <a:t>Для уменьшения трения между </a:t>
            </a:r>
            <a:r>
              <a:rPr lang="ru-RU" sz="2400" i="1" dirty="0" smtClean="0">
                <a:latin typeface="Franklin Gothic Book" pitchFamily="34" charset="0"/>
                <a:cs typeface="+mn-cs"/>
              </a:rPr>
              <a:t>подвижными </a:t>
            </a:r>
            <a:r>
              <a:rPr lang="ru-RU" sz="2400" i="1" dirty="0">
                <a:latin typeface="Franklin Gothic Book" pitchFamily="34" charset="0"/>
                <a:cs typeface="+mn-cs"/>
              </a:rPr>
              <a:t>соприкасающимися деталями </a:t>
            </a:r>
            <a:r>
              <a:rPr lang="ru-RU" sz="2400" i="1" dirty="0" smtClean="0">
                <a:latin typeface="Franklin Gothic Book" pitchFamily="34" charset="0"/>
                <a:cs typeface="+mn-cs"/>
              </a:rPr>
              <a:t>работающей </a:t>
            </a:r>
            <a:r>
              <a:rPr lang="ru-RU" sz="2400" i="1" dirty="0">
                <a:latin typeface="Franklin Gothic Book" pitchFamily="34" charset="0"/>
                <a:cs typeface="+mn-cs"/>
              </a:rPr>
              <a:t>машины, а также для охлаждения </a:t>
            </a:r>
            <a:r>
              <a:rPr lang="ru-RU" sz="2400" i="1" dirty="0" smtClean="0">
                <a:latin typeface="Franklin Gothic Book" pitchFamily="34" charset="0"/>
                <a:cs typeface="+mn-cs"/>
              </a:rPr>
              <a:t>трущихся </a:t>
            </a:r>
            <a:r>
              <a:rPr lang="ru-RU" sz="2400" i="1" dirty="0">
                <a:latin typeface="Franklin Gothic Book" pitchFamily="34" charset="0"/>
                <a:cs typeface="+mn-cs"/>
              </a:rPr>
              <a:t>частей и удаления продуктов износа деталей </a:t>
            </a:r>
            <a:r>
              <a:rPr lang="ru-RU" sz="2400" i="1" dirty="0" smtClean="0">
                <a:latin typeface="Franklin Gothic Book" pitchFamily="34" charset="0"/>
                <a:cs typeface="+mn-cs"/>
              </a:rPr>
              <a:t>применяют </a:t>
            </a:r>
            <a:r>
              <a:rPr lang="ru-RU" sz="2400" i="1" dirty="0">
                <a:latin typeface="Franklin Gothic Book" pitchFamily="34" charset="0"/>
                <a:cs typeface="+mn-cs"/>
              </a:rPr>
              <a:t>смазочные масла. Создавая между трущимися </a:t>
            </a:r>
            <a:r>
              <a:rPr lang="ru-RU" sz="2400" i="1" dirty="0" smtClean="0">
                <a:latin typeface="Franklin Gothic Book" pitchFamily="34" charset="0"/>
                <a:cs typeface="+mn-cs"/>
              </a:rPr>
              <a:t>частями </a:t>
            </a:r>
            <a:r>
              <a:rPr lang="ru-RU" sz="2400" i="1" dirty="0">
                <a:latin typeface="Franklin Gothic Book" pitchFamily="34" charset="0"/>
                <a:cs typeface="+mn-cs"/>
              </a:rPr>
              <a:t>машины тонкую пленку, они уменьшают потери </a:t>
            </a:r>
            <a:r>
              <a:rPr lang="ru-RU" sz="2400" i="1" dirty="0" smtClean="0">
                <a:latin typeface="Franklin Gothic Book" pitchFamily="34" charset="0"/>
                <a:cs typeface="+mn-cs"/>
              </a:rPr>
              <a:t>работы </a:t>
            </a:r>
            <a:r>
              <a:rPr lang="ru-RU" sz="2400" i="1" dirty="0">
                <a:latin typeface="Franklin Gothic Book" pitchFamily="34" charset="0"/>
                <a:cs typeface="+mn-cs"/>
              </a:rPr>
              <a:t>на трение и износ деталей, увеличивают срок службы машины. Различают масла компрессорные, турбинные, цилиндровые и другие. В зависимости от назначения масла бывают жидкими и загущенными с различными свойствами: вязкостью, стабильностью, температурами плавления, застывания, воспламенения, наличием механических примесей.</a:t>
            </a:r>
          </a:p>
        </p:txBody>
      </p:sp>
    </p:spTree>
    <p:extLst>
      <p:ext uri="{BB962C8B-B14F-4D97-AF65-F5344CB8AC3E}">
        <p14:creationId xmlns:p14="http://schemas.microsoft.com/office/powerpoint/2010/main" val="999625833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388" y="268288"/>
            <a:ext cx="8713787" cy="37846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Древесина</a:t>
            </a:r>
            <a:r>
              <a:rPr lang="ru-RU" sz="2000" i="1" dirty="0">
                <a:latin typeface="Franklin Gothic Book" pitchFamily="34" charset="0"/>
                <a:cs typeface="+mn-cs"/>
              </a:rPr>
              <a:t> — хороший строительный материал, получаемый из стволовой части деревьев. Главные достоинства древесины — прочность, дешевизна и малый удельный вес (от 0,35 до 0,75 Г/см3). По сравнению с металлами древесина имеет малую твердость и хорошо поддается различным видам обработки: пилению, строганию, резанию, раскалыванию.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i="1" dirty="0">
                <a:latin typeface="Franklin Gothic Book" pitchFamily="34" charset="0"/>
                <a:cs typeface="+mn-cs"/>
              </a:rPr>
              <a:t>Древесина имеет волокнистое строение. Прочность древесины неоднородна. Вдоль волокон она гораздо выше, чем в поперечном направлении, и зависит от породы деревьев, которые делятся на твердые и мягкие.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i="1" dirty="0">
                <a:latin typeface="Franklin Gothic Book" pitchFamily="34" charset="0"/>
                <a:cs typeface="+mn-cs"/>
              </a:rPr>
              <a:t>К </a:t>
            </a:r>
            <a:r>
              <a:rPr lang="ru-RU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твердым</a:t>
            </a:r>
            <a:r>
              <a:rPr lang="ru-RU" sz="2000" i="1" dirty="0">
                <a:latin typeface="Franklin Gothic Book" pitchFamily="34" charset="0"/>
                <a:cs typeface="+mn-cs"/>
              </a:rPr>
              <a:t> породам относятся дуб, бук, ясень и клен, к </a:t>
            </a:r>
            <a:r>
              <a:rPr lang="ru-RU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мягким</a:t>
            </a:r>
            <a:r>
              <a:rPr lang="ru-RU" sz="2000" i="1" dirty="0">
                <a:latin typeface="Franklin Gothic Book" pitchFamily="34" charset="0"/>
                <a:cs typeface="+mn-cs"/>
              </a:rPr>
              <a:t> — сосна, ель, липа, осина, ольха. </a:t>
            </a:r>
            <a:br>
              <a:rPr lang="ru-RU" sz="2000" i="1" dirty="0">
                <a:latin typeface="Franklin Gothic Book" pitchFamily="34" charset="0"/>
                <a:cs typeface="+mn-cs"/>
              </a:rPr>
            </a:br>
            <a:endParaRPr lang="ru-RU" sz="2000" i="1" dirty="0">
              <a:latin typeface="Franklin Gothic Book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6953072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850" y="268288"/>
            <a:ext cx="8569325" cy="50165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i="1" dirty="0">
                <a:latin typeface="Franklin Gothic Book" pitchFamily="34" charset="0"/>
                <a:cs typeface="+mn-cs"/>
              </a:rPr>
              <a:t>Свежесрубленная древесина содержит до 40—60% влаги, обладает пониженной прочностью, и поэтому перед обработкой ее высушивают на воздухе или в сушильных камерах.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i="1" dirty="0">
                <a:latin typeface="Franklin Gothic Book" pitchFamily="34" charset="0"/>
                <a:cs typeface="+mn-cs"/>
              </a:rPr>
              <a:t>По качеству и назначению древесину разделяют на деловую и топливо. Деловая древесина в свою очередь делится на круглую (бревна, подтоварник, жерди) и пиленую (доски, пластины, брусья). В машиностроении применяют чаще всего пиленую древесину. Из досок делают обшивку железнодорожных вагонов, кузовов грузовых автомашин и т. п. 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Недостатками древесины </a:t>
            </a:r>
            <a:r>
              <a:rPr lang="ru-RU" sz="2000" i="1" dirty="0">
                <a:latin typeface="Franklin Gothic Book" pitchFamily="34" charset="0"/>
                <a:cs typeface="+mn-cs"/>
              </a:rPr>
              <a:t>являются малая по сравнению с металлами прочность, подверженность гниению, способность легко воспламеняться и впитывать в себя влагу. Предохранение древесины от гниения достигается пропитыванием различными веществами (креозот). Имеются также способы повышения огнестойкости древесины и уменьшения ее гигроскопичности.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i="1" dirty="0">
              <a:latin typeface="Franklin Gothic Book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5981332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401</TotalTime>
  <Words>1321</Words>
  <Application>Microsoft Office PowerPoint</Application>
  <PresentationFormat>Экран (16:9)</PresentationFormat>
  <Paragraphs>50</Paragraphs>
  <Slides>59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59</vt:i4>
      </vt:variant>
    </vt:vector>
  </HeadingPairs>
  <TitlesOfParts>
    <vt:vector size="64" baseType="lpstr">
      <vt:lpstr>Arial</vt:lpstr>
      <vt:lpstr>Calibri</vt:lpstr>
      <vt:lpstr>Franklin Gothic Book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Будулай</dc:creator>
  <cp:lastModifiedBy>Dell</cp:lastModifiedBy>
  <cp:revision>35</cp:revision>
  <dcterms:created xsi:type="dcterms:W3CDTF">2012-11-21T19:40:15Z</dcterms:created>
  <dcterms:modified xsi:type="dcterms:W3CDTF">2025-12-09T17:12:00Z</dcterms:modified>
</cp:coreProperties>
</file>